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1" r:id="rId1"/>
    <p:sldMasterId id="2147483712" r:id="rId2"/>
  </p:sldMasterIdLst>
  <p:notesMasterIdLst>
    <p:notesMasterId r:id="rId54"/>
  </p:notesMasterIdLst>
  <p:sldIdLst>
    <p:sldId id="256" r:id="rId3"/>
    <p:sldId id="305" r:id="rId4"/>
    <p:sldId id="293" r:id="rId5"/>
    <p:sldId id="376" r:id="rId6"/>
    <p:sldId id="296" r:id="rId7"/>
    <p:sldId id="441" r:id="rId8"/>
    <p:sldId id="388" r:id="rId9"/>
    <p:sldId id="307" r:id="rId10"/>
    <p:sldId id="311" r:id="rId11"/>
    <p:sldId id="308" r:id="rId12"/>
    <p:sldId id="309" r:id="rId13"/>
    <p:sldId id="310" r:id="rId14"/>
    <p:sldId id="312" r:id="rId15"/>
    <p:sldId id="313" r:id="rId16"/>
    <p:sldId id="294" r:id="rId17"/>
    <p:sldId id="442" r:id="rId18"/>
    <p:sldId id="367" r:id="rId19"/>
    <p:sldId id="443" r:id="rId20"/>
    <p:sldId id="444" r:id="rId21"/>
    <p:sldId id="389" r:id="rId22"/>
    <p:sldId id="390" r:id="rId23"/>
    <p:sldId id="445" r:id="rId24"/>
    <p:sldId id="392" r:id="rId25"/>
    <p:sldId id="446" r:id="rId26"/>
    <p:sldId id="391" r:id="rId27"/>
    <p:sldId id="377" r:id="rId28"/>
    <p:sldId id="378" r:id="rId29"/>
    <p:sldId id="394" r:id="rId30"/>
    <p:sldId id="368" r:id="rId31"/>
    <p:sldId id="299" r:id="rId32"/>
    <p:sldId id="447" r:id="rId33"/>
    <p:sldId id="395" r:id="rId34"/>
    <p:sldId id="382" r:id="rId35"/>
    <p:sldId id="401" r:id="rId36"/>
    <p:sldId id="448" r:id="rId37"/>
    <p:sldId id="402" r:id="rId38"/>
    <p:sldId id="338" r:id="rId39"/>
    <p:sldId id="349" r:id="rId40"/>
    <p:sldId id="449" r:id="rId41"/>
    <p:sldId id="404" r:id="rId42"/>
    <p:sldId id="405" r:id="rId43"/>
    <p:sldId id="386" r:id="rId44"/>
    <p:sldId id="387" r:id="rId45"/>
    <p:sldId id="450" r:id="rId46"/>
    <p:sldId id="451" r:id="rId47"/>
    <p:sldId id="406" r:id="rId48"/>
    <p:sldId id="452" r:id="rId49"/>
    <p:sldId id="453" r:id="rId50"/>
    <p:sldId id="454" r:id="rId51"/>
    <p:sldId id="455" r:id="rId52"/>
    <p:sldId id="45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78523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0EC69923-D795-49CA-8E05-5C373AC8174C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B16C6BF-A54F-404C-83A7-A6706D9CC5B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375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545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981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771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8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3785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3487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199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4260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70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9948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5928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6080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3443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7774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166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3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30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4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5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55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69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18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923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A9EFF8-6D17-4FDF-9D13-D9A336FACD33}" type="datetimeFigureOut">
              <a:rPr lang="en-IL" smtClean="0"/>
              <a:t>16/02/2019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02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179207-2EE7-4F04-AA4C-93E41AA2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</a:t>
            </a:r>
            <a:endParaRPr lang="en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5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82" name="תמונה 81">
            <a:extLst>
              <a:ext uri="{FF2B5EF4-FFF2-40B4-BE49-F238E27FC236}">
                <a16:creationId xmlns:a16="http://schemas.microsoft.com/office/drawing/2014/main" id="{EB68F2DB-7B7D-4ED7-8429-D1E7AD27A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2" t="19460" r="21453" b="11711"/>
          <a:stretch/>
        </p:blipFill>
        <p:spPr>
          <a:xfrm>
            <a:off x="2920314" y="1316000"/>
            <a:ext cx="6351372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4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F2AF5BD-39FC-41A6-87F5-BD017E8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7" t="18919" r="21453" b="11531"/>
          <a:stretch/>
        </p:blipFill>
        <p:spPr>
          <a:xfrm>
            <a:off x="2938849" y="1303642"/>
            <a:ext cx="6314302" cy="47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133F88-9CF4-4E7E-8079-B058F2CBE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1" t="18919" r="21452" b="12252"/>
          <a:stretch/>
        </p:blipFill>
        <p:spPr>
          <a:xfrm>
            <a:off x="2914135" y="1303642"/>
            <a:ext cx="6363730" cy="47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0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936D5B8-D3F4-4DBB-B76B-CFC58C999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1" t="19099" r="21250" b="11531"/>
          <a:stretch/>
        </p:blipFill>
        <p:spPr>
          <a:xfrm>
            <a:off x="2901778" y="1297464"/>
            <a:ext cx="6388444" cy="47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4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482759-AD73-4EFD-9362-26311480A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2" t="18559" r="21250" b="12253"/>
          <a:stretch/>
        </p:blipFill>
        <p:spPr>
          <a:xfrm>
            <a:off x="2907957" y="1303643"/>
            <a:ext cx="6376086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3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K stands for the number of clusters, which is typically a user input.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K-Means is iterative by it’s nature.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It will always converge, however only a local minimum is obtained.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Works only for numerical data.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Very easy to implement.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You can search for the optimal K using “technical” measures.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You can start with “smart” K initialization.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944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The quality of the clustering often depend on the input data.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  <p:pic>
        <p:nvPicPr>
          <p:cNvPr id="4" name="Picture 2" descr="Political Map of Europe">
            <a:extLst>
              <a:ext uri="{FF2B5EF4-FFF2-40B4-BE49-F238E27FC236}">
                <a16:creationId xmlns:a16="http://schemas.microsoft.com/office/drawing/2014/main" id="{4B13109A-7AF2-493F-9CD7-CF7B058D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333" y="2715003"/>
            <a:ext cx="4093334" cy="39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3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 (GMMs)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 soft clustering technique – each data point is associated with each of the clusters, but with different probability.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Assume that the observed data come from a Gaussian mixture distribution which consist of K Gaussians with their own mean and variance.</a:t>
            </a:r>
          </a:p>
        </p:txBody>
      </p:sp>
    </p:spTree>
    <p:extLst>
      <p:ext uri="{BB962C8B-B14F-4D97-AF65-F5344CB8AC3E}">
        <p14:creationId xmlns:p14="http://schemas.microsoft.com/office/powerpoint/2010/main" val="203375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 (GMMs)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A7942E-1717-4316-ACBA-166EF3C5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5570"/>
            <a:ext cx="4876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0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 (GMMs)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Each Gaussian is characterized by a centroid vector and a covariance matrix. 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The algorithm that learns the Gaussians and fit any data point to a Gaussian is called EM (Expectation Maximization).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GMM can be thought of an extension to k-means, which considers the distribution of the data.</a:t>
            </a:r>
          </a:p>
          <a:p>
            <a:pPr>
              <a:lnSpc>
                <a:spcPct val="16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The output might be useful even if the input data is not a Gaussian Mixture. </a:t>
            </a:r>
          </a:p>
        </p:txBody>
      </p:sp>
    </p:spTree>
    <p:extLst>
      <p:ext uri="{BB962C8B-B14F-4D97-AF65-F5344CB8AC3E}">
        <p14:creationId xmlns:p14="http://schemas.microsoft.com/office/powerpoint/2010/main" val="67089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In unsupervised learning there is no specific outcome that we want to predict.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It is a generic class of machine learning problems.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 common case of unsupervised learning is the case of clustering (or cluster analysis).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70C0"/>
                </a:solidFill>
                <a:latin typeface="+mj-lt"/>
                <a:sym typeface="Open Sans"/>
              </a:rPr>
              <a:t>Not having a specific outcome often make it hard to define objective performance criteria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8238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In hierarchical clustering objects are either: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Grouped together hierarchically in a bottom-up manner (agglomerative clustering), or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Divided into sub groups in a top-down manner (divisive clustering).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Hierarchical clustering is more computation intensive, but it can reveal the “true” structure of the data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Hierarchical clustering just group the objects together. It does not divide the entire space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073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clustering: a </a:t>
            </a:r>
            <a:r>
              <a:rPr lang="en-US" dirty="0" err="1"/>
              <a:t>dendogram</a:t>
            </a:r>
            <a:endParaRPr lang="en-IL" dirty="0"/>
          </a:p>
        </p:txBody>
      </p:sp>
      <p:pic>
        <p:nvPicPr>
          <p:cNvPr id="1026" name="Picture 2" descr="Image result for dendrogram">
            <a:extLst>
              <a:ext uri="{FF2B5EF4-FFF2-40B4-BE49-F238E27FC236}">
                <a16:creationId xmlns:a16="http://schemas.microsoft.com/office/drawing/2014/main" id="{E6D331F2-2FE8-4C95-ABC7-7E5F4635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64" y="1857742"/>
            <a:ext cx="5368925" cy="456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0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Hierarchical clustering requires: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distance between any two objects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method for defining the distance between two groups of objects: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shortest distance between two objects in a group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longest distance</a:t>
            </a:r>
          </a:p>
          <a:p>
            <a:pPr lvl="1">
              <a:lnSpc>
                <a:spcPct val="11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 average distance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66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In density-based clustering, clusters are defined as areas of higher density than the remainder of the data set.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Objects in the sparse areas are usually considered to be noise and border points.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most popular density based clustering method is called DBSCAN.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sym typeface="Open Sans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27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Density-based clustering</a:t>
            </a:r>
            <a:endParaRPr lang="en-I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B11C4D-BAD9-4CDA-8DFE-223E5850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70" y="1940455"/>
            <a:ext cx="5268460" cy="41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Starts with an arbitrary point, finds all the points in its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sym typeface="Open Sans"/>
                  </a:rPr>
                  <a:t> neighborhood and cluster them together.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sym typeface="Open Sans"/>
                  </a:rPr>
                  <a:t>For each such neighbor point, it searches in its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sym typeface="Open Sans"/>
                  </a:rPr>
                  <a:t> neighborhood and add points to the cluster. Until no more points can be found. At this point, the algorithm starts with a different non clustered point. And so on.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sym typeface="Open Sans"/>
                  </a:rPr>
                  <a:t>By the end of the process, clusters with too few points are regarded as noise.  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 r="-11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4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Density-based clustering and anomaly detection</a:t>
            </a:r>
            <a:endParaRPr lang="en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3513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Anomaly detection is the search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unique / unexpected / rare cases.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The anomalies might be explicitly labeled (e.g., credit card frauds), in which case in most cases the solution approach is supervised learning.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In many cases, however, the anomalies are not labeled: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Click frauds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Healthcare applications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Network performance monitoring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Density-based clustering is useful for detecting anomalies in unsupervised scenarios.</a:t>
            </a:r>
          </a:p>
        </p:txBody>
      </p:sp>
    </p:spTree>
    <p:extLst>
      <p:ext uri="{BB962C8B-B14F-4D97-AF65-F5344CB8AC3E}">
        <p14:creationId xmlns:p14="http://schemas.microsoft.com/office/powerpoint/2010/main" val="388385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</a:t>
            </a:r>
            <a:endParaRPr lang="en-IL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BB7B490-0309-4DF3-9992-D4FC6BE0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73" y="1690688"/>
            <a:ext cx="7575454" cy="46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5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Graph clustering have two main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Describe objects by a similarity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Search for strongly connected sub graphs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Applications include: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Social networks analysis (finding clusters of researchers that publish on similar subjects; Collecting intelligence, Finding opinion leaders)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Automatic categorization of items (e.g., mobile applications)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ckwell" charset="0"/>
                <a:cs typeface="Rockwell" charset="0"/>
              </a:rPr>
              <a:t>Gene clustering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97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charset="0"/>
                <a:cs typeface="Calibri" charset="0"/>
              </a:rPr>
              <a:t>The task: discover abstract topics that appear in a large set of documents.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Calibri" charset="0"/>
              </a:rPr>
              <a:t>Each topic is assumed to use a different dictionary. The typical topic modeling algorithms use EM (similar to GMMs).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360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L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7DF5DA0-7C75-4396-A044-0F70DE37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28721"/>
              </p:ext>
            </p:extLst>
          </p:nvPr>
        </p:nvGraphicFramePr>
        <p:xfrm>
          <a:off x="2189279" y="1784741"/>
          <a:ext cx="7827295" cy="43032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6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2,1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3,1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n-2,1</a:t>
                      </a:r>
                      <a:endParaRPr 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n-1,1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n,1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2,2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3,2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n-2,2</a:t>
                      </a:r>
                      <a:endParaRPr 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n-1,2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n,2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  <a:p>
                      <a:pPr algn="ctr"/>
                      <a:r>
                        <a:rPr lang="en-US" dirty="0"/>
                        <a:t>…</a:t>
                      </a:r>
                    </a:p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</a:p>
                    <a:p>
                      <a:pPr algn="ctr"/>
                      <a:r>
                        <a:rPr lang="en-US" dirty="0"/>
                        <a:t>.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1,m-1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2,m-1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3,m-1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n-2,m-1</a:t>
                      </a:r>
                      <a:endParaRPr 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n-1,m-1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n,m-1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1,m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2,m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3,m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n-2,m</a:t>
                      </a:r>
                      <a:endParaRPr lang="en-US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n-1,m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n,m</a:t>
                      </a:r>
                      <a:endPara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545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similarity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Clustering methods are typically based on our ability to measure distances, and on the assumption that these distances represent similarity.</a:t>
            </a:r>
          </a:p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And similarity is in the eye of the observer…</a:t>
            </a:r>
          </a:p>
        </p:txBody>
      </p:sp>
    </p:spTree>
    <p:extLst>
      <p:ext uri="{BB962C8B-B14F-4D97-AF65-F5344CB8AC3E}">
        <p14:creationId xmlns:p14="http://schemas.microsoft.com/office/powerpoint/2010/main" val="206457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similarity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7FE9E-1C79-46D7-ACB1-AE07AB43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956" y="1866301"/>
            <a:ext cx="6052088" cy="418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553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distance measures</a:t>
            </a:r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6944F5-3DCA-497C-992F-E47ABC488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89" y="1971675"/>
            <a:ext cx="7153961" cy="231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474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distance measures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Cosign distance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Jaccard distance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3800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performance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Measuring the quality of a clustering model is not well defined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Business criteria: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Do the different cluster indeed represent different groups?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Do they support a business use case?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05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performance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Measuring the quality of a clustering model is not well defined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Technical (internal) measures: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Between vs. within class variance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% of explained variance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Many times, we can optimize over these measures. But the question remains: do these internal measures represent good clustering </a:t>
            </a:r>
          </a:p>
        </p:txBody>
      </p:sp>
    </p:spTree>
    <p:extLst>
      <p:ext uri="{BB962C8B-B14F-4D97-AF65-F5344CB8AC3E}">
        <p14:creationId xmlns:p14="http://schemas.microsoft.com/office/powerpoint/2010/main" val="2159841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Find rules that describe associations between specific values of the explaining variables.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Very useful in market basket analysis: what items do customers tend to buy together?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Design special offers and prepare product packages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Make personalized recommendations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465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6577A75-F633-49B4-90EE-335543C4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583812"/>
            <a:ext cx="10972800" cy="28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7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Item set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collection of one or more items</a:t>
            </a:r>
          </a:p>
          <a:p>
            <a:pPr lvl="1">
              <a:lnSpc>
                <a:spcPct val="150000"/>
              </a:lnSpc>
              <a:buFont typeface="Courier New" charset="0"/>
              <a:buChar char="o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K-item set – An item set that contains k items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Item set’s Support - Fraction of transactions that contain an item set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Frequent item set - An item set whose support is greater than or equal to a min support threshold.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Association rule - An implication expression of the form X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/>
              </a:rPr>
              <a:t> Y, where X and Y are item sets.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Association rule support: the support of an itemset that consists of X and 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Association rule confidence: the fraction of transactions that include X that also include 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Association rule lift: the confidence of the rule, divided by the support of Y</a:t>
            </a:r>
          </a:p>
        </p:txBody>
      </p:sp>
    </p:spTree>
    <p:extLst>
      <p:ext uri="{BB962C8B-B14F-4D97-AF65-F5344CB8AC3E}">
        <p14:creationId xmlns:p14="http://schemas.microsoft.com/office/powerpoint/2010/main" val="1966122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Interesting association rules should have: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High support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High confidence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High or low lift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Practically, we pre-define a threshold for each of these measures.</a:t>
            </a:r>
          </a:p>
        </p:txBody>
      </p:sp>
    </p:spTree>
    <p:extLst>
      <p:ext uri="{BB962C8B-B14F-4D97-AF65-F5344CB8AC3E}">
        <p14:creationId xmlns:p14="http://schemas.microsoft.com/office/powerpoint/2010/main" val="261230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Association rules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Semi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60858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Example: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16FD2F9-0C0D-4938-8AC8-299305FE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870658"/>
            <a:ext cx="10515600" cy="25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25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Basic flow of a rules discovery algorithm: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Find all the frequent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itemsets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 (frequent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itemsets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 of size 2, 3, 4, 5, …)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Extract rules from these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itemsets</a:t>
            </a: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Given a frequent itemset {A,B,C} evaluate the following rules: 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{B,C}; 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{A,C}, C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{A,B}, {A,B}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C, {A,C}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B, {B,C}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A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Theoretically both tasks are computationally intensive. But…</a:t>
            </a:r>
          </a:p>
        </p:txBody>
      </p:sp>
    </p:spTree>
    <p:extLst>
      <p:ext uri="{BB962C8B-B14F-4D97-AF65-F5344CB8AC3E}">
        <p14:creationId xmlns:p14="http://schemas.microsoft.com/office/powerpoint/2010/main" val="225663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Any subset of a frequent itemset must also be a frequent itemset.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{A,B,C,D} cannot be a frequent itemset without all the following: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{A,B,C} is a frequent itemset (which it turn means that {A,B}, {A,C} and {B,C} are all frequent)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{A,B,D} is a frequent itemset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{B,C,D} is a frequent itemset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That means that practically we can search for frequent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itemsets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 starting from small size and increasing, and very quickly we can finish the search.</a:t>
            </a: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38082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335204-BC74-431A-8AA1-CED783816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9" b="14577"/>
          <a:stretch/>
        </p:blipFill>
        <p:spPr>
          <a:xfrm>
            <a:off x="1244530" y="1690688"/>
            <a:ext cx="9702940" cy="49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For the second step of the algorithm, we can also search smartly:</a:t>
            </a:r>
          </a:p>
          <a:p>
            <a:pPr marL="0" indent="0" algn="ctr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c(ABC -&gt; D) &gt;= c(AB -&gt; CD) &gt;= c(A -&gt; BCD)</a:t>
            </a: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71080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8DB53D-3A48-4305-A1F8-7189F20C6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69" b="16158"/>
          <a:stretch/>
        </p:blipFill>
        <p:spPr>
          <a:xfrm>
            <a:off x="1244530" y="1658963"/>
            <a:ext cx="9702940" cy="42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8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Summary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Association rule algorithms tend to produce too many rules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Many of them are uninteresting or redundant 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+mj-lt"/>
              </a:rPr>
              <a:t>Interestingness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measures can be used to prune/rank the derived patterns </a:t>
            </a:r>
          </a:p>
        </p:txBody>
      </p:sp>
    </p:spTree>
    <p:extLst>
      <p:ext uri="{BB962C8B-B14F-4D97-AF65-F5344CB8AC3E}">
        <p14:creationId xmlns:p14="http://schemas.microsoft.com/office/powerpoint/2010/main" val="1124444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Association rules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Semi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46904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Semi supervised learning is a situation in which in your training data some of the samples are not labeled (usually a significant part of the samples).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u="sng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Examples:</a:t>
            </a:r>
          </a:p>
          <a:p>
            <a:pPr>
              <a:lnSpc>
                <a:spcPct val="16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In fraud detection, you have just few frauds labeled, and all the rest of the transactions are either frauds or legitimate. </a:t>
            </a:r>
          </a:p>
          <a:p>
            <a:pPr>
              <a:lnSpc>
                <a:spcPct val="16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In image detection you have many samples of images, but just few with the relevant objects that you want to detect.</a:t>
            </a:r>
          </a:p>
          <a:p>
            <a:pPr>
              <a:lnSpc>
                <a:spcPct val="16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In signal processing, you have many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many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 signals, but most of them has no associated label.</a:t>
            </a:r>
          </a:p>
        </p:txBody>
      </p:sp>
    </p:spTree>
    <p:extLst>
      <p:ext uri="{BB962C8B-B14F-4D97-AF65-F5344CB8AC3E}">
        <p14:creationId xmlns:p14="http://schemas.microsoft.com/office/powerpoint/2010/main" val="3454585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Using the unlabeled samples you can better capture and shape the underlying data distribution and generalize better to new samples.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For example, you can use auto-encoders for all the images, and use the decoded features to classify the specific samples with the labeled objects.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Anomaly detection methods (e.g., DBSCAN can produce outliers that can be marked as suspects, which we can verify in post processing)</a:t>
            </a:r>
          </a:p>
        </p:txBody>
      </p:sp>
    </p:spTree>
    <p:extLst>
      <p:ext uri="{BB962C8B-B14F-4D97-AF65-F5344CB8AC3E}">
        <p14:creationId xmlns:p14="http://schemas.microsoft.com/office/powerpoint/2010/main" val="120401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General objective: group objects together, into clusters, according to their similarity.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Objects in the same group should be similar. Object in different group should be different.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809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– specific use cases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Unsupervised learning is a broad class of tasks. Many times we tackle a new use case, which translate to a data task, with no specific label: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Extractive auto summarization: output these sentences from a long documents, which “cover” as many other sentences as possible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Embedding: find a useful way to represent high-dimensional vectors (a well-known example is word2vec).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sym typeface="Open Sans"/>
              </a:rPr>
              <a:t>The work of a data scientist also include the modeling of these use cases.  </a:t>
            </a:r>
          </a:p>
        </p:txBody>
      </p:sp>
    </p:spTree>
    <p:extLst>
      <p:ext uri="{BB962C8B-B14F-4D97-AF65-F5344CB8AC3E}">
        <p14:creationId xmlns:p14="http://schemas.microsoft.com/office/powerpoint/2010/main" val="411677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179207-2EE7-4F04-AA4C-93E41AA2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</a:t>
            </a:r>
            <a:endParaRPr lang="en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0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What are the common characteristics that form the cluster is a different (and often difficult) question.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Most algorithms will output a set of clusters (that are what they are designed for). It is our responsibility to verify that this clustering is valuable for us.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42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potential use cases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Segmentation (in marketing)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Building a product catalog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Social networks analysis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Data reduction / simplicity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Anomaly / outlier detection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Data exploration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Topic modeling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03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K-Means is a simple approach to clustering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sym typeface="Open Sans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sym typeface="Open Sans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70FF1-5A49-421D-B522-39F3A23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74" y="2452161"/>
            <a:ext cx="5680452" cy="42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1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41C3E8E-20BB-44C7-99FE-409D2F97B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4" t="19460" r="21554" b="11351"/>
          <a:stretch/>
        </p:blipFill>
        <p:spPr>
          <a:xfrm>
            <a:off x="2932670" y="1303643"/>
            <a:ext cx="6326660" cy="47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170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24262</TotalTime>
  <Words>1762</Words>
  <Application>Microsoft Office PowerPoint</Application>
  <PresentationFormat>מסך רחב</PresentationFormat>
  <Paragraphs>237</Paragraphs>
  <Slides>51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51</vt:i4>
      </vt:variant>
    </vt:vector>
  </HeadingPairs>
  <TitlesOfParts>
    <vt:vector size="59" baseType="lpstr">
      <vt:lpstr>Calibri</vt:lpstr>
      <vt:lpstr>Calibri Light</vt:lpstr>
      <vt:lpstr>Cambria Math</vt:lpstr>
      <vt:lpstr>Courier New</vt:lpstr>
      <vt:lpstr>Times New Roman</vt:lpstr>
      <vt:lpstr>Wingdings 2</vt:lpstr>
      <vt:lpstr>HDOfficeLightV0</vt:lpstr>
      <vt:lpstr>1_HDOfficeLightV0</vt:lpstr>
      <vt:lpstr>Unsupervised learning</vt:lpstr>
      <vt:lpstr>Unsupervised Learning</vt:lpstr>
      <vt:lpstr>Supervised Learning</vt:lpstr>
      <vt:lpstr>Agenda</vt:lpstr>
      <vt:lpstr>Clustering</vt:lpstr>
      <vt:lpstr>Clustering</vt:lpstr>
      <vt:lpstr>Clustering – potential use cases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K-means</vt:lpstr>
      <vt:lpstr>Gaussian Mixture Models (GMMs)</vt:lpstr>
      <vt:lpstr>Gaussian Mixture Models (GMMs)</vt:lpstr>
      <vt:lpstr>Gaussian Mixture Models (GMMs)</vt:lpstr>
      <vt:lpstr>Hierarchical clustering</vt:lpstr>
      <vt:lpstr>Hierarchical clustering: a dendogram</vt:lpstr>
      <vt:lpstr>Hierarchical clustering</vt:lpstr>
      <vt:lpstr>Density-based clustering</vt:lpstr>
      <vt:lpstr>Density-based clustering</vt:lpstr>
      <vt:lpstr>DBSCAN</vt:lpstr>
      <vt:lpstr>Density-based clustering and anomaly detection</vt:lpstr>
      <vt:lpstr>Graph clustering</vt:lpstr>
      <vt:lpstr>Graph clustering</vt:lpstr>
      <vt:lpstr>Topic modeling</vt:lpstr>
      <vt:lpstr>Clustering and similarity</vt:lpstr>
      <vt:lpstr>Clustering and similarity</vt:lpstr>
      <vt:lpstr>Typical distance measures</vt:lpstr>
      <vt:lpstr>Typical distance measures</vt:lpstr>
      <vt:lpstr>Clustering performance</vt:lpstr>
      <vt:lpstr>Clustering performance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Association rules</vt:lpstr>
      <vt:lpstr>Agenda</vt:lpstr>
      <vt:lpstr>Semi-supervised learning</vt:lpstr>
      <vt:lpstr>Semi-supervised learning</vt:lpstr>
      <vt:lpstr>Unsupervised learning – specific use cases</vt:lpstr>
      <vt:lpstr>Unsupervised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Shahar Cohen</dc:creator>
  <cp:lastModifiedBy>Shahar Cohen</cp:lastModifiedBy>
  <cp:revision>247</cp:revision>
  <dcterms:created xsi:type="dcterms:W3CDTF">2018-12-03T09:27:57Z</dcterms:created>
  <dcterms:modified xsi:type="dcterms:W3CDTF">2019-02-16T15:38:10Z</dcterms:modified>
</cp:coreProperties>
</file>